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62" r:id="rId2"/>
    <p:sldId id="272" r:id="rId3"/>
    <p:sldId id="257" r:id="rId4"/>
    <p:sldId id="258" r:id="rId5"/>
    <p:sldId id="259" r:id="rId6"/>
    <p:sldId id="263" r:id="rId7"/>
    <p:sldId id="264" r:id="rId8"/>
    <p:sldId id="266" r:id="rId9"/>
    <p:sldId id="277" r:id="rId10"/>
    <p:sldId id="265" r:id="rId11"/>
    <p:sldId id="274" r:id="rId12"/>
    <p:sldId id="267" r:id="rId13"/>
    <p:sldId id="276" r:id="rId14"/>
    <p:sldId id="268" r:id="rId15"/>
    <p:sldId id="278" r:id="rId16"/>
    <p:sldId id="275" r:id="rId17"/>
    <p:sldId id="270" r:id="rId18"/>
    <p:sldId id="269" r:id="rId19"/>
    <p:sldId id="273" r:id="rId20"/>
    <p:sldId id="27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6600"/>
    <a:srgbClr val="009900"/>
    <a:srgbClr val="00FF00"/>
    <a:srgbClr val="FF9900"/>
    <a:srgbClr val="333300"/>
    <a:srgbClr val="996633"/>
    <a:srgbClr val="1C3B11"/>
    <a:srgbClr val="07DD2B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41" autoAdjust="0"/>
    <p:restoredTop sz="95126" autoAdjust="0"/>
  </p:normalViewPr>
  <p:slideViewPr>
    <p:cSldViewPr>
      <p:cViewPr>
        <p:scale>
          <a:sx n="67" d="100"/>
          <a:sy n="67" d="100"/>
        </p:scale>
        <p:origin x="-984" y="-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DE369-EE13-429D-AF61-EEF1627FE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C4720-0559-45AE-A68B-AFF282EBD6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C28C2-AE1E-4670-9FB9-8E9819D0A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D7DAB-DB87-46CA-924F-A91D176F8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DB8315F-9AD9-4358-86C7-0129AED93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A1E8F-0B8F-4884-9A3A-B17EB01AE3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1EE26-62B5-4C05-A429-A19FD49EA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01001-29E4-4C2F-A17B-07A655FAD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E7D094-2FDC-4D7E-97AD-DB09D402FB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9728F-BC55-4D16-B052-2D513AB9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A23BB08-02F2-4C2F-8134-044AC7137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B357C0D-2849-42DA-8750-C095D153B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9AC401-AD8E-4A7C-B887-E25B3483F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71" r:id="rId4"/>
    <p:sldLayoutId id="2147483972" r:id="rId5"/>
    <p:sldLayoutId id="2147483980" r:id="rId6"/>
    <p:sldLayoutId id="2147483973" r:id="rId7"/>
    <p:sldLayoutId id="2147483981" r:id="rId8"/>
    <p:sldLayoutId id="2147483982" r:id="rId9"/>
    <p:sldLayoutId id="2147483974" r:id="rId10"/>
    <p:sldLayoutId id="2147483975" r:id="rId11"/>
    <p:sldLayoutId id="2147483976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30621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AEBBAC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AACC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52;&#1091;&#1079;&#1099;&#1082;&#1072;\&#1048;&#1085;&#1089;&#1090;&#1088;&#1091;&#1084;&#1077;&#1085;&#1090;&#1072;&#1083;&#1100;&#1085;&#1072;&#1103;%20&#1084;&#1091;&#1079;&#1099;&#1082;&#1072;\&#1048;&#1085;&#1089;&#1090;&#1088;&#1091;&#1084;&#1077;&#1085;&#1090;&#1072;&#1083;&#1100;&#1085;&#1072;&#1103;%20&#1084;&#1091;&#1079;&#1099;&#1082;&#1072;\%231\%234_18_P.Mauriat_Love%20is%20blue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0;%20&#1076;&#1086;&#1082;&#1091;&#1084;&#1077;&#1085;&#1090;&#1099;\&#1052;&#1091;&#1079;&#1099;&#1082;&#1072;\&#1048;&#1085;&#1089;&#1090;&#1088;&#1091;&#1084;&#1077;&#1085;&#1090;&#1072;&#1083;&#1100;&#1085;&#1072;&#1103;%20&#1084;&#1091;&#1079;&#1099;&#1082;&#1072;\&#1048;&#1085;&#1089;&#1090;&#1088;&#1091;&#1084;&#1077;&#1085;&#1090;&#1072;&#1083;&#1100;&#1085;&#1072;&#1103;%20&#1084;&#1091;&#1079;&#1099;&#1082;&#1072;\%231\%234_18_P.Mauriat_Love%20is%20blue.mp3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2;&#1086;&#1080;%20&#1076;&#1086;&#1082;&#1091;&#1084;&#1077;&#1085;&#1090;&#1099;\&#1052;&#1091;&#1079;&#1099;&#1082;&#1072;\&#1048;&#1085;&#1089;&#1090;&#1088;&#1091;&#1084;&#1077;&#1085;&#1090;&#1072;&#1083;&#1100;&#1085;&#1072;&#1103;%20&#1084;&#1091;&#1079;&#1099;&#1082;&#1072;\&#1048;&#1085;&#1089;&#1090;&#1088;&#1091;&#1084;&#1077;&#1085;&#1090;&#1072;&#1083;&#1100;&#1085;&#1072;&#1103;%20&#1084;&#1091;&#1079;&#1099;&#1082;&#1072;\%231\%234_18_P.Mauriat_Love%20is%20blue.mp3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85813" y="2071688"/>
            <a:ext cx="7929562" cy="46196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214290"/>
            <a:ext cx="7000923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2000" b="1" kern="10" dirty="0">
                <a:ln w="127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/>
              </a:rPr>
              <a:t>Муниципальное казённое дошкольное </a:t>
            </a:r>
          </a:p>
          <a:p>
            <a:pPr algn="ctr">
              <a:defRPr/>
            </a:pPr>
            <a:r>
              <a:rPr lang="ru-RU" sz="2000" b="1" kern="10" dirty="0">
                <a:ln w="127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/>
              </a:rPr>
              <a:t>образовательное учреждение </a:t>
            </a:r>
          </a:p>
          <a:p>
            <a:pPr algn="ctr">
              <a:defRPr/>
            </a:pPr>
            <a:r>
              <a:rPr lang="ru-RU" sz="2000" b="1" kern="10" dirty="0">
                <a:ln w="127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/>
              </a:rPr>
              <a:t>Детский сад «Колобок»,</a:t>
            </a:r>
          </a:p>
          <a:p>
            <a:pPr algn="ctr">
              <a:defRPr/>
            </a:pPr>
            <a:r>
              <a:rPr lang="ru-RU" sz="2000" b="1" kern="10" dirty="0">
                <a:ln w="127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/>
              </a:rPr>
              <a:t>Г.Петухово</a:t>
            </a:r>
          </a:p>
          <a:p>
            <a:pPr algn="ctr">
              <a:defRPr/>
            </a:pPr>
            <a:r>
              <a:rPr lang="ru-RU" sz="2000" b="1" kern="10" dirty="0" smtClean="0">
                <a:ln w="127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/>
              </a:rPr>
              <a:t>2016год</a:t>
            </a:r>
            <a:r>
              <a:rPr lang="ru-RU" sz="2000" b="1" kern="10" dirty="0">
                <a:ln w="127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/>
              </a:rPr>
              <a:t>.</a:t>
            </a:r>
            <a:endParaRPr lang="ru-RU" sz="2000" b="1" dirty="0">
              <a:ln w="12700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14546" y="4357694"/>
            <a:ext cx="6286544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kern="1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Составитель : воспитатель </a:t>
            </a:r>
            <a:endParaRPr lang="ru-RU" sz="2800" b="1" kern="1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  <a:p>
            <a:pPr algn="ctr">
              <a:defRPr/>
            </a:pPr>
            <a:r>
              <a:rPr lang="ru-RU" sz="28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по физическому  </a:t>
            </a:r>
            <a:r>
              <a:rPr lang="ru-RU" sz="2800" b="1" kern="1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развитию, </a:t>
            </a:r>
            <a:endParaRPr lang="ru-RU" sz="2800" b="1" kern="1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5311802"/>
            <a:ext cx="6457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kern="1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</a:rPr>
              <a:t>Елена Николаевна Щербакова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200" name="TextBox 7"/>
          <p:cNvSpPr txBox="1">
            <a:spLocks noChangeArrowheads="1"/>
          </p:cNvSpPr>
          <p:nvPr/>
        </p:nvSpPr>
        <p:spPr bwMode="auto">
          <a:xfrm>
            <a:off x="2214563" y="2071678"/>
            <a:ext cx="592931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n w="10541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66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Тема: </a:t>
            </a:r>
          </a:p>
          <a:p>
            <a:pPr algn="ctr">
              <a:defRPr/>
            </a:pPr>
            <a:r>
              <a:rPr lang="ru-RU" sz="2400" b="1" dirty="0">
                <a:ln w="10541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66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«Особенности работы с детьми дошкольного возраста по программе </a:t>
            </a:r>
          </a:p>
          <a:p>
            <a:pPr algn="ctr">
              <a:defRPr/>
            </a:pPr>
            <a:r>
              <a:rPr lang="ru-RU" sz="2400" b="1" dirty="0">
                <a:ln w="10541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66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«</a:t>
            </a:r>
            <a:r>
              <a:rPr lang="ru-RU" sz="2400" b="1" dirty="0" err="1">
                <a:ln w="10541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66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Са-Фи-Дансе</a:t>
            </a:r>
            <a:r>
              <a:rPr lang="ru-RU" sz="2400" b="1" dirty="0">
                <a:ln w="10541" cmpd="sng">
                  <a:solidFill>
                    <a:srgbClr val="006600"/>
                  </a:solidFill>
                  <a:prstDash val="solid"/>
                </a:ln>
                <a:gradFill flip="none" rotWithShape="1">
                  <a:gsLst>
                    <a:gs pos="0">
                      <a:srgbClr val="00660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».</a:t>
            </a:r>
          </a:p>
        </p:txBody>
      </p:sp>
      <p:pic>
        <p:nvPicPr>
          <p:cNvPr id="13" name="#4_18_P.Mauriat_Love is bl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8675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32" name="Picture 20" descr="SDC1109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 rot="21093136">
            <a:off x="4849217" y="3027031"/>
            <a:ext cx="3679966" cy="2739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7DD2B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6926" name="Picture 14" descr="DSC0326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895293">
            <a:off x="4990697" y="400299"/>
            <a:ext cx="3448856" cy="25939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7DD2B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6928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04813"/>
            <a:ext cx="5040312" cy="75612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dirty="0" smtClean="0">
                <a:solidFill>
                  <a:srgbClr val="663300"/>
                </a:solidFill>
              </a:rPr>
              <a:t>            </a:t>
            </a:r>
            <a:r>
              <a:rPr lang="ru-RU" sz="2600" b="1" dirty="0" smtClean="0">
                <a:solidFill>
                  <a:srgbClr val="663300"/>
                </a:solidFill>
                <a:latin typeface="Monotype Corsiva" pitchFamily="66" charset="0"/>
              </a:rPr>
              <a:t>После второго года обучения занимающиеся знают о назначении отдельных упражнений танцевально – ритмической гимнастики. Умеют выполнять  простейшие построения и перестроения. Умеют исполнять ритмические, бальные танцы и комплексы упражнений  под музыку. Умеют ритмично двигаться в различных музыкальных темпах и передавать хлопками и притопами простейший ритмический рисунок. Знают основные танцевальные позиции рук и ног. Умеют выполнять простейшие двигательные задания по </a:t>
            </a:r>
            <a:r>
              <a:rPr lang="ru-RU" sz="2600" b="1" dirty="0" err="1" smtClean="0">
                <a:solidFill>
                  <a:srgbClr val="663300"/>
                </a:solidFill>
                <a:latin typeface="Monotype Corsiva" pitchFamily="66" charset="0"/>
              </a:rPr>
              <a:t>креативной</a:t>
            </a:r>
            <a:r>
              <a:rPr lang="ru-RU" sz="2600" b="1" dirty="0" smtClean="0">
                <a:solidFill>
                  <a:srgbClr val="663300"/>
                </a:solidFill>
                <a:latin typeface="Monotype Corsiva" pitchFamily="66" charset="0"/>
              </a:rPr>
              <a:t> гимнастике этого года обучения.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6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6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6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2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Содержимое 3" descr="SDC171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2000240"/>
            <a:ext cx="6500858" cy="4545563"/>
          </a:xfrm>
          <a:solidFill>
            <a:srgbClr val="FFFFFF">
              <a:shade val="85000"/>
            </a:srgbClr>
          </a:solidFill>
          <a:ln w="190500" cap="sq">
            <a:solidFill>
              <a:srgbClr val="07DD2B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57158" y="214290"/>
            <a:ext cx="8286808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1C3B1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Упражнения с мячом под музыку.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7" name="Picture 9" descr="DSC0293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90" y="3786190"/>
            <a:ext cx="3429000" cy="2555875"/>
          </a:xfrm>
          <a:ln w="127000" cap="sq">
            <a:solidFill>
              <a:srgbClr val="07DD2B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61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549275"/>
            <a:ext cx="4932363" cy="61198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000" dirty="0" smtClean="0"/>
              <a:t>     </a:t>
            </a:r>
            <a:r>
              <a:rPr lang="ru-RU" sz="2200" b="1" dirty="0" smtClean="0">
                <a:solidFill>
                  <a:srgbClr val="663300"/>
                </a:solidFill>
                <a:latin typeface="Monotype Corsiva" pitchFamily="66" charset="0"/>
              </a:rPr>
              <a:t>По окончании третьего года обучения занимающиеся знают правила безопасности при занятиях физическими упражнениями без предметов и с предметами. Владеют навыками по различными видами передвижений по залу и приобретают определенный «запас» движений в </a:t>
            </a:r>
            <a:r>
              <a:rPr lang="ru-RU" sz="2200" b="1" dirty="0" err="1" smtClean="0">
                <a:solidFill>
                  <a:srgbClr val="663300"/>
                </a:solidFill>
                <a:latin typeface="Monotype Corsiva" pitchFamily="66" charset="0"/>
              </a:rPr>
              <a:t>общеразвивающих</a:t>
            </a:r>
            <a:r>
              <a:rPr lang="ru-RU" sz="2200" b="1" dirty="0" smtClean="0">
                <a:solidFill>
                  <a:srgbClr val="663300"/>
                </a:solidFill>
                <a:latin typeface="Monotype Corsiva" pitchFamily="66" charset="0"/>
              </a:rPr>
              <a:t> и танцевальных упражнениях. Могут передавать характер музыкального произведения в движении (веселый, грустный, лирический, героический и т.д.Владеют основными хореографическими упражнениями по программе этого года обучения. Умеют исполнять ритмические и бальные танцы и комплексы упражнений под музыку, а также  двигательные задания по </a:t>
            </a:r>
            <a:r>
              <a:rPr lang="ru-RU" sz="2200" b="1" dirty="0" err="1" smtClean="0">
                <a:solidFill>
                  <a:srgbClr val="663300"/>
                </a:solidFill>
                <a:latin typeface="Monotype Corsiva" pitchFamily="66" charset="0"/>
              </a:rPr>
              <a:t>креативной</a:t>
            </a:r>
            <a:r>
              <a:rPr lang="ru-RU" sz="2200" b="1" dirty="0" smtClean="0">
                <a:solidFill>
                  <a:srgbClr val="663300"/>
                </a:solidFill>
                <a:latin typeface="Monotype Corsiva" pitchFamily="66" charset="0"/>
              </a:rPr>
              <a:t> гимнастике этого года обучения.</a:t>
            </a:r>
          </a:p>
        </p:txBody>
      </p:sp>
      <p:pic>
        <p:nvPicPr>
          <p:cNvPr id="17411" name="Picture 15" descr="SDC110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14942" y="428604"/>
            <a:ext cx="3513137" cy="2643188"/>
          </a:xfrm>
          <a:ln w="127000" cap="sq">
            <a:solidFill>
              <a:srgbClr val="07DD2B"/>
            </a:solidFill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Содержимое 3" descr="DSC0653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04" y="2058456"/>
            <a:ext cx="6072230" cy="4415369"/>
          </a:xfrm>
          <a:prstGeom prst="roundRect">
            <a:avLst>
              <a:gd name="adj" fmla="val 11111"/>
            </a:avLst>
          </a:prstGeom>
          <a:ln w="190500" cap="rnd">
            <a:solidFill>
              <a:srgbClr val="07DD2B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8143899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1C3B1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Ритмический танец с ленточками.</a:t>
            </a:r>
            <a:endParaRPr lang="ru-RU" sz="5400" b="1" dirty="0">
              <a:ln w="10541" cmpd="sng">
                <a:solidFill>
                  <a:srgbClr val="1C3B1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84663" y="357188"/>
            <a:ext cx="4859337" cy="612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663300"/>
                </a:solidFill>
                <a:latin typeface="Monotype Corsiva" pitchFamily="66" charset="0"/>
              </a:rPr>
              <a:t>После четвертого года обучения занимающиеся знают о правилах личной гигиены при занятиях физическими упражнениями. Могут хорошо ориентироваться в зале при проведении музыкально– подвижных игр. Умеют выполнять специальные упражнения для согласования движений с музыкой, владеют основами хореографических упражнений этого года обучения. Умеют исполнять ритмические, бальные танцы и комплексы упражнений, а также двигательные задания по </a:t>
            </a:r>
            <a:r>
              <a:rPr lang="ru-RU" b="1" dirty="0" err="1" smtClean="0">
                <a:solidFill>
                  <a:srgbClr val="663300"/>
                </a:solidFill>
                <a:latin typeface="Monotype Corsiva" pitchFamily="66" charset="0"/>
              </a:rPr>
              <a:t>креативной</a:t>
            </a:r>
            <a:r>
              <a:rPr lang="ru-RU" b="1" dirty="0" smtClean="0">
                <a:solidFill>
                  <a:srgbClr val="663300"/>
                </a:solidFill>
                <a:latin typeface="Monotype Corsiva" pitchFamily="66" charset="0"/>
              </a:rPr>
              <a:t> гимнастике этого года обучения. </a:t>
            </a:r>
          </a:p>
        </p:txBody>
      </p:sp>
      <p:pic>
        <p:nvPicPr>
          <p:cNvPr id="178187" name="Picture 11" descr="DSC029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983734">
            <a:off x="866837" y="653189"/>
            <a:ext cx="3394202" cy="2545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7DD2B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8190" name="Picture 14" descr="SDC1108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 rot="20914542">
            <a:off x="648923" y="3406962"/>
            <a:ext cx="3502740" cy="2627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7DD2B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78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00925" cy="13573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66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Использование танцевально-ритмической гимнастики  тайм-степ  на занятиях </a:t>
            </a:r>
            <a:br>
              <a:rPr lang="ru-RU" b="1" i="1" dirty="0" smtClean="0">
                <a:solidFill>
                  <a:srgbClr val="0066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0066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</a:t>
            </a:r>
            <a:r>
              <a:rPr lang="ru-RU" b="1" i="1" dirty="0" err="1" smtClean="0">
                <a:solidFill>
                  <a:srgbClr val="0066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Са-фи-дансе</a:t>
            </a:r>
            <a:r>
              <a:rPr lang="ru-RU" b="1" i="1" dirty="0" smtClean="0">
                <a:solidFill>
                  <a:srgbClr val="0066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»</a:t>
            </a:r>
            <a:endParaRPr lang="ru-RU" b="1" i="1" dirty="0">
              <a:solidFill>
                <a:srgbClr val="0066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22531" name="Содержимое 3" descr="DSC063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1785926"/>
            <a:ext cx="6159493" cy="4357718"/>
          </a:xfrm>
          <a:prstGeom prst="roundRect">
            <a:avLst>
              <a:gd name="adj" fmla="val 11111"/>
            </a:avLst>
          </a:prstGeom>
          <a:ln w="190500" cap="rnd">
            <a:solidFill>
              <a:srgbClr val="07DD2B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8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Танцы, разучиваемые на занятиях по </a:t>
            </a:r>
            <a:br>
              <a:rPr lang="ru-RU" b="1" dirty="0" smtClean="0">
                <a:solidFill>
                  <a:srgbClr val="008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008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</a:t>
            </a:r>
            <a:r>
              <a:rPr lang="ru-RU" b="1" dirty="0" err="1" smtClean="0">
                <a:solidFill>
                  <a:srgbClr val="008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Са-фи-дансе</a:t>
            </a:r>
            <a:r>
              <a:rPr lang="ru-RU" b="1" dirty="0" smtClean="0">
                <a:solidFill>
                  <a:srgbClr val="008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»,</a:t>
            </a:r>
            <a:br>
              <a:rPr lang="ru-RU" b="1" dirty="0" smtClean="0">
                <a:solidFill>
                  <a:srgbClr val="008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rgbClr val="008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мы показываем на развлечениях и праздниках.</a:t>
            </a:r>
            <a:endParaRPr lang="ru-RU" b="1" dirty="0">
              <a:solidFill>
                <a:srgbClr val="008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23555" name="Содержимое 3" descr="SDC16366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38" y="1643050"/>
            <a:ext cx="6357937" cy="4830763"/>
          </a:xfrm>
          <a:prstGeom prst="roundRect">
            <a:avLst>
              <a:gd name="adj" fmla="val 11111"/>
            </a:avLst>
          </a:prstGeom>
          <a:ln w="190500" cap="rnd">
            <a:solidFill>
              <a:srgbClr val="07DD2B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#4_18_P.Mauriat_Love is bl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85750" y="1571625"/>
            <a:ext cx="8001000" cy="52863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663300"/>
                </a:solidFill>
              </a:rPr>
              <a:t>         </a:t>
            </a:r>
            <a:r>
              <a:rPr lang="ru-RU" sz="2000" b="1" dirty="0" smtClean="0">
                <a:solidFill>
                  <a:srgbClr val="663300"/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rgbClr val="663300"/>
                </a:solidFill>
                <a:latin typeface="Monotype Corsiva" pitchFamily="66" charset="0"/>
              </a:rPr>
              <a:t>Я работаю по этой программе четвёртый год. Благодаря занятиям СА-ФИ-ДАНСЕ дети стали более развиты как физически, так и умственно. При выполнении физических  и танцевальных  упражнений дети стали более пластичными и гибкими. У детей с низким мышечным тонусом он заметно повысился. Дошкольники стали ярче эмоционально выражать свои мысли при помощи движений  в самостоятельной  игровой и образовательной деятельностях .Стали более раскрепощенными, творческими, инициативными, дружными и жизнерадостными ребятами.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663300"/>
                </a:solidFill>
                <a:latin typeface="Monotype Corsiva" pitchFamily="66" charset="0"/>
              </a:rPr>
              <a:t>     Как показал четырёхлетний эксперимент дети, занимающиеся основами танцевально-игровой гимнастики к моменту поступления в школу владеют достаточно прочным запасом двигательных навыков и умений, обладают хорошей памятью, вниманием, фантазией. Для них характерна правильная осанка, высокая работоспособность, целеустремлённость и что не менее важно, интерес к познанию.</a:t>
            </a:r>
          </a:p>
        </p:txBody>
      </p:sp>
      <p:sp>
        <p:nvSpPr>
          <p:cNvPr id="182277" name="WordArt 5"/>
          <p:cNvSpPr>
            <a:spLocks noChangeArrowheads="1" noChangeShapeType="1" noTextEdit="1"/>
          </p:cNvSpPr>
          <p:nvPr/>
        </p:nvSpPr>
        <p:spPr bwMode="auto">
          <a:xfrm>
            <a:off x="357188" y="357188"/>
            <a:ext cx="7429500" cy="13144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Top"/>
              <a:lightRig rig="legacyNormal3" dir="b"/>
            </a:scene3d>
            <a:sp3d extrusionH="8874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00">
                    <a:alpha val="56862"/>
                  </a:srgbClr>
                </a:solidFill>
                <a:latin typeface="Impact"/>
              </a:rPr>
              <a:t>Результаты моей работы: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2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63713" y="1600200"/>
            <a:ext cx="6923087" cy="4456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/>
              <a:t>   </a:t>
            </a:r>
            <a:r>
              <a:rPr lang="ru-RU" sz="2000" b="1" dirty="0" smtClean="0">
                <a:solidFill>
                  <a:srgbClr val="663300"/>
                </a:solidFill>
              </a:rPr>
              <a:t>Применение таких технологий в образовательном процессе дошкольного учреждения должно способствовать: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rgbClr val="6633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663300"/>
                </a:solidFill>
              </a:rPr>
              <a:t>1.Повышению уровня работоспособности организма ребенка.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663300"/>
                </a:solidFill>
              </a:rPr>
              <a:t>2. Сохранению и укреплению здоровья детей посредством чередования разнообразных видов деятельности.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663300"/>
                </a:solidFill>
              </a:rPr>
              <a:t>3.Обеспечению ребенка достаточной двигательной активностью.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dirty="0" smtClean="0">
                <a:solidFill>
                  <a:srgbClr val="663300"/>
                </a:solidFill>
              </a:rPr>
              <a:t>4.Повышению  интереса  детей к овладению двигательными навыками. </a:t>
            </a:r>
          </a:p>
        </p:txBody>
      </p:sp>
      <p:sp>
        <p:nvSpPr>
          <p:cNvPr id="181253" name="WordArt 5"/>
          <p:cNvSpPr>
            <a:spLocks noChangeArrowheads="1" noChangeShapeType="1" noTextEdit="1"/>
          </p:cNvSpPr>
          <p:nvPr/>
        </p:nvSpPr>
        <p:spPr bwMode="auto">
          <a:xfrm>
            <a:off x="1214438" y="620713"/>
            <a:ext cx="6958012" cy="93503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Top"/>
              <a:lightRig rig="legacyNormal3" dir="b"/>
            </a:scene3d>
            <a:sp3d extrusionH="887400" prstMaterial="legacyMatte">
              <a:extrusionClr>
                <a:srgbClr val="777777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00">
                    <a:alpha val="59999"/>
                  </a:srgbClr>
                </a:solidFill>
                <a:latin typeface="Impact"/>
              </a:rPr>
              <a:t>Заключение: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decel="100000" fill="hold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  <p:bldP spid="1812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Содержимое 3" descr="DSC0662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56" y="1142984"/>
            <a:ext cx="6499225" cy="4873625"/>
          </a:xfrm>
          <a:solidFill>
            <a:srgbClr val="FFFFFF">
              <a:shade val="85000"/>
            </a:srgbClr>
          </a:solidFill>
          <a:ln w="190500" cap="sq">
            <a:solidFill>
              <a:srgbClr val="07DD2B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229710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>
                  <a:solidFill>
                    <a:srgbClr val="1C3B11"/>
                  </a:solidFill>
                </a:ln>
                <a:solidFill>
                  <a:srgbClr val="6633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Monotype Corsiva" pitchFamily="66" charset="0"/>
              </a:rPr>
              <a:t>     Мы </a:t>
            </a:r>
            <a:br>
              <a:rPr lang="ru-RU" sz="5400" b="1" dirty="0" smtClean="0">
                <a:ln>
                  <a:solidFill>
                    <a:srgbClr val="1C3B11"/>
                  </a:solidFill>
                </a:ln>
                <a:solidFill>
                  <a:srgbClr val="6633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Monotype Corsiva" pitchFamily="66" charset="0"/>
              </a:rPr>
            </a:br>
            <a:r>
              <a:rPr lang="ru-RU" sz="5400" b="1" dirty="0" smtClean="0">
                <a:ln>
                  <a:solidFill>
                    <a:srgbClr val="1C3B11"/>
                  </a:solidFill>
                </a:ln>
                <a:solidFill>
                  <a:srgbClr val="6633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Monotype Corsiva" pitchFamily="66" charset="0"/>
              </a:rPr>
              <a:t>за здоровый </a:t>
            </a:r>
            <a:br>
              <a:rPr lang="ru-RU" sz="5400" b="1" dirty="0" smtClean="0">
                <a:ln>
                  <a:solidFill>
                    <a:srgbClr val="1C3B11"/>
                  </a:solidFill>
                </a:ln>
                <a:solidFill>
                  <a:srgbClr val="6633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Monotype Corsiva" pitchFamily="66" charset="0"/>
              </a:rPr>
            </a:br>
            <a:r>
              <a:rPr lang="ru-RU" sz="5400" b="1" dirty="0" smtClean="0">
                <a:ln>
                  <a:solidFill>
                    <a:srgbClr val="1C3B11"/>
                  </a:solidFill>
                </a:ln>
                <a:solidFill>
                  <a:srgbClr val="663300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Monotype Corsiva" pitchFamily="66" charset="0"/>
              </a:rPr>
              <a:t>образ жизни!!!</a:t>
            </a:r>
            <a:endParaRPr lang="ru-RU" sz="5400" b="1" dirty="0">
              <a:ln>
                <a:solidFill>
                  <a:srgbClr val="1C3B11"/>
                </a:solidFill>
              </a:ln>
              <a:solidFill>
                <a:srgbClr val="663300"/>
              </a:solidFill>
              <a:effectLst>
                <a:glow rad="101600">
                  <a:srgbClr val="FFC000">
                    <a:alpha val="60000"/>
                  </a:srgb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8" name="WordArt 8"/>
          <p:cNvSpPr>
            <a:spLocks noChangeArrowheads="1" noChangeShapeType="1" noTextEdit="1"/>
          </p:cNvSpPr>
          <p:nvPr/>
        </p:nvSpPr>
        <p:spPr bwMode="auto">
          <a:xfrm>
            <a:off x="1908175" y="404813"/>
            <a:ext cx="7235825" cy="431958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1" lon="19439992" rev="0"/>
              </a:camera>
              <a:lightRig rig="legacyNormal2" dir="t"/>
            </a:scene3d>
            <a:sp3d extrusionH="430200" prstMaterial="legacyMatte">
              <a:extrusionClr>
                <a:srgbClr val="00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00">
                    <a:alpha val="67058"/>
                  </a:srgbClr>
                </a:solidFill>
                <a:latin typeface="Impact"/>
              </a:rPr>
              <a:t>Особенности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00">
                    <a:alpha val="67058"/>
                  </a:srgbClr>
                </a:solidFill>
                <a:latin typeface="Impact"/>
              </a:rPr>
              <a:t>работы с детьми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00">
                    <a:alpha val="67058"/>
                  </a:srgbClr>
                </a:solidFill>
                <a:latin typeface="Impact"/>
              </a:rPr>
              <a:t>дошкольного возраста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00">
                    <a:alpha val="67058"/>
                  </a:srgbClr>
                </a:solidFill>
                <a:latin typeface="Impact"/>
              </a:rPr>
              <a:t>по программе</a:t>
            </a:r>
          </a:p>
        </p:txBody>
      </p:sp>
      <p:sp>
        <p:nvSpPr>
          <p:cNvPr id="184329" name="WordArt 9"/>
          <p:cNvSpPr>
            <a:spLocks noChangeArrowheads="1" noChangeShapeType="1" noTextEdit="1"/>
          </p:cNvSpPr>
          <p:nvPr/>
        </p:nvSpPr>
        <p:spPr bwMode="auto">
          <a:xfrm>
            <a:off x="914400" y="4446588"/>
            <a:ext cx="7834313" cy="24114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660033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latin typeface="Impact"/>
              </a:rPr>
              <a:t>"СА - ФИ - ДАНСЕ"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8" grpId="0" animBg="1"/>
      <p:bldP spid="1843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7" name="WordArt 11"/>
          <p:cNvSpPr>
            <a:spLocks noChangeArrowheads="1" noChangeShapeType="1" noTextEdit="1"/>
          </p:cNvSpPr>
          <p:nvPr/>
        </p:nvSpPr>
        <p:spPr bwMode="auto">
          <a:xfrm>
            <a:off x="1214414" y="928670"/>
            <a:ext cx="7235825" cy="44640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kern="10" cap="all" dirty="0">
                <a:ln/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Благодарим </a:t>
            </a:r>
          </a:p>
          <a:p>
            <a:pPr algn="ctr">
              <a:defRPr/>
            </a:pPr>
            <a:r>
              <a:rPr lang="ru-RU" sz="3600" b="1" kern="10" cap="all" dirty="0">
                <a:ln/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за </a:t>
            </a:r>
          </a:p>
          <a:p>
            <a:pPr algn="ctr">
              <a:defRPr/>
            </a:pPr>
            <a:r>
              <a:rPr lang="ru-RU" sz="3600" b="1" kern="10" cap="all" dirty="0">
                <a:ln/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1833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8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1547813" y="2708275"/>
            <a:ext cx="7077075" cy="338455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ru-RU" b="1" dirty="0" smtClean="0">
                <a:solidFill>
                  <a:srgbClr val="663300"/>
                </a:solidFill>
                <a:latin typeface="Arial" charset="0"/>
              </a:rPr>
              <a:t>Содействие всестороннему развитию личности дошкольника средствами танцевально-игровой гимнастики.  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b="1" dirty="0" smtClean="0">
                <a:solidFill>
                  <a:srgbClr val="663300"/>
                </a:solidFill>
                <a:latin typeface="Arial" charset="0"/>
              </a:rPr>
              <a:t>Создание необходимого двигательного режима, положительного психологического настроя.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ru-RU" b="1" dirty="0" smtClean="0">
                <a:solidFill>
                  <a:srgbClr val="663300"/>
                </a:solidFill>
                <a:latin typeface="Arial" charset="0"/>
              </a:rPr>
              <a:t>Укрепление  здоровья ребенка, его физического и умственного развития.</a:t>
            </a:r>
          </a:p>
        </p:txBody>
      </p:sp>
      <p:sp>
        <p:nvSpPr>
          <p:cNvPr id="115738" name="WordArt 26"/>
          <p:cNvSpPr>
            <a:spLocks noChangeArrowheads="1" noChangeShapeType="1" noTextEdit="1"/>
          </p:cNvSpPr>
          <p:nvPr/>
        </p:nvSpPr>
        <p:spPr bwMode="auto">
          <a:xfrm>
            <a:off x="928688" y="500063"/>
            <a:ext cx="6923087" cy="20161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ObliqueTopRight"/>
              <a:lightRig rig="legacyNormal3" dir="b"/>
            </a:scene3d>
            <a:sp3d extrusionH="430200" prstMaterial="legacyMatte">
              <a:extrusionClr>
                <a:srgbClr val="5F5F5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00">
                    <a:alpha val="45882"/>
                  </a:srgbClr>
                </a:solidFill>
                <a:latin typeface="Impact"/>
              </a:rPr>
              <a:t>Основные цели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00">
                    <a:alpha val="45882"/>
                  </a:srgbClr>
                </a:solidFill>
                <a:latin typeface="Impact"/>
              </a:rPr>
              <a:t>программы: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5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11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11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1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1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1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1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1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1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5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3" name="WordArt 7"/>
          <p:cNvSpPr>
            <a:spLocks noChangeArrowheads="1" noChangeShapeType="1" noTextEdit="1"/>
          </p:cNvSpPr>
          <p:nvPr/>
        </p:nvSpPr>
        <p:spPr bwMode="auto">
          <a:xfrm>
            <a:off x="1619250" y="549275"/>
            <a:ext cx="7067550" cy="187166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Top"/>
              <a:lightRig rig="legacyNormal3" dir="b"/>
            </a:scene3d>
            <a:sp3d extrusionH="8874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00">
                    <a:alpha val="56078"/>
                  </a:srgbClr>
                </a:solidFill>
                <a:latin typeface="Impact"/>
              </a:rPr>
              <a:t>Задачи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00">
                    <a:alpha val="56078"/>
                  </a:srgbClr>
                </a:solidFill>
                <a:latin typeface="Impact"/>
              </a:rPr>
              <a:t>программы: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57290" y="2714620"/>
            <a:ext cx="6715172" cy="342902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b="1" dirty="0" smtClean="0">
                <a:solidFill>
                  <a:srgbClr val="663300"/>
                </a:solidFill>
              </a:rPr>
              <a:t>Укрепление  здоровья.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sz="2800" b="1" dirty="0" smtClean="0">
                <a:solidFill>
                  <a:srgbClr val="663300"/>
                </a:solidFill>
              </a:rPr>
              <a:t>Совершенствование психомоторных способностей дошкольника.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2"/>
              </a:buBlip>
            </a:pPr>
            <a:r>
              <a:rPr lang="ru-RU" sz="2800" b="1" dirty="0" smtClean="0">
                <a:solidFill>
                  <a:srgbClr val="663300"/>
                </a:solidFill>
              </a:rPr>
              <a:t>Развитие творческих и созидательных способностей занимающихся.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67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3" grpId="0" animBg="1"/>
      <p:bldP spid="1167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WordArt 5"/>
          <p:cNvSpPr>
            <a:spLocks noChangeArrowheads="1" noChangeShapeType="1" noTextEdit="1"/>
          </p:cNvSpPr>
          <p:nvPr/>
        </p:nvSpPr>
        <p:spPr bwMode="auto">
          <a:xfrm>
            <a:off x="1071563" y="476250"/>
            <a:ext cx="7615237" cy="145256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Top"/>
              <a:lightRig rig="legacyNormal3" dir="b"/>
            </a:scene3d>
            <a:sp3d extrusionH="8874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00">
                    <a:alpha val="50980"/>
                  </a:srgbClr>
                </a:solidFill>
                <a:latin typeface="Impact"/>
              </a:rPr>
              <a:t>Разделы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00">
                    <a:alpha val="50980"/>
                  </a:srgbClr>
                </a:solidFill>
                <a:latin typeface="Impact"/>
              </a:rPr>
              <a:t>программы: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0" y="1785938"/>
            <a:ext cx="5572125" cy="43799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800" b="1" dirty="0" err="1" smtClean="0">
                <a:solidFill>
                  <a:srgbClr val="663300"/>
                </a:solidFill>
                <a:latin typeface="Monotype Corsiva" pitchFamily="66" charset="0"/>
              </a:rPr>
              <a:t>Игроритмика</a:t>
            </a:r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800" b="1" dirty="0" err="1" smtClean="0">
                <a:solidFill>
                  <a:srgbClr val="663300"/>
                </a:solidFill>
                <a:latin typeface="Monotype Corsiva" pitchFamily="66" charset="0"/>
              </a:rPr>
              <a:t>Игрогимнастика</a:t>
            </a:r>
            <a:endParaRPr lang="ru-RU" sz="2800" b="1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800" b="1" dirty="0" err="1" smtClean="0">
                <a:solidFill>
                  <a:srgbClr val="663300"/>
                </a:solidFill>
                <a:latin typeface="Monotype Corsiva" pitchFamily="66" charset="0"/>
              </a:rPr>
              <a:t>Игротанцы</a:t>
            </a:r>
            <a:endParaRPr lang="ru-RU" sz="2800" b="1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Танцевально – ритмическая гимнастика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800" b="1" dirty="0" err="1" smtClean="0">
                <a:solidFill>
                  <a:srgbClr val="663300"/>
                </a:solidFill>
                <a:latin typeface="Monotype Corsiva" pitchFamily="66" charset="0"/>
              </a:rPr>
              <a:t>Игропластика</a:t>
            </a:r>
            <a:endParaRPr lang="ru-RU" sz="2800" b="1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Пальчиковая гимнастика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Игровой </a:t>
            </a:r>
            <a:r>
              <a:rPr lang="ru-RU" sz="2800" b="1" dirty="0" err="1" smtClean="0">
                <a:solidFill>
                  <a:srgbClr val="663300"/>
                </a:solidFill>
                <a:latin typeface="Monotype Corsiva" pitchFamily="66" charset="0"/>
              </a:rPr>
              <a:t>самомассаж</a:t>
            </a:r>
            <a:endParaRPr lang="ru-RU" sz="2800" b="1" dirty="0" smtClean="0">
              <a:solidFill>
                <a:srgbClr val="663300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Музыкально - подвижная игра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Игры – путешествия</a:t>
            </a:r>
          </a:p>
          <a:p>
            <a:pPr eaLnBrk="1" hangingPunct="1">
              <a:lnSpc>
                <a:spcPct val="80000"/>
              </a:lnSpc>
              <a:buFontTx/>
              <a:buBlip>
                <a:blip r:embed="rId2"/>
              </a:buBlip>
            </a:pPr>
            <a:r>
              <a:rPr lang="ru-RU" sz="2800" b="1" dirty="0" err="1" smtClean="0">
                <a:solidFill>
                  <a:srgbClr val="663300"/>
                </a:solidFill>
                <a:latin typeface="Monotype Corsiva" pitchFamily="66" charset="0"/>
              </a:rPr>
              <a:t>Креативная</a:t>
            </a:r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 гимнастика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2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08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0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0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0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0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/>
      <p:bldP spid="1208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47813" y="2565400"/>
            <a:ext cx="7200900" cy="3490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b="1" dirty="0" smtClean="0">
                <a:solidFill>
                  <a:srgbClr val="663300"/>
                </a:solidFill>
              </a:rPr>
              <a:t>Начальный этап.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b="1" dirty="0" smtClean="0">
                <a:solidFill>
                  <a:srgbClr val="663300"/>
                </a:solidFill>
              </a:rPr>
              <a:t>Углублённое разучивание упражнений.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ru-RU" b="1" dirty="0" smtClean="0">
                <a:solidFill>
                  <a:srgbClr val="663300"/>
                </a:solidFill>
              </a:rPr>
              <a:t>Закрепление и совершенствование упражнений.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ru-RU" b="1" dirty="0" smtClean="0"/>
          </a:p>
        </p:txBody>
      </p:sp>
      <p:sp>
        <p:nvSpPr>
          <p:cNvPr id="164869" name="WordArt 5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6851650" cy="151288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Top"/>
              <a:lightRig rig="legacyNormal3" dir="b"/>
            </a:scene3d>
            <a:sp3d extrusionH="8874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00">
                    <a:alpha val="61960"/>
                  </a:srgbClr>
                </a:solidFill>
                <a:latin typeface="Impact"/>
              </a:rPr>
              <a:t>Методика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00">
                    <a:alpha val="61960"/>
                  </a:srgbClr>
                </a:solidFill>
                <a:latin typeface="Impact"/>
              </a:rPr>
              <a:t>обучения.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  <p:bldP spid="1648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85813" y="2428875"/>
            <a:ext cx="6769100" cy="3744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b="1" dirty="0" smtClean="0">
                <a:solidFill>
                  <a:srgbClr val="663300"/>
                </a:solidFill>
              </a:rPr>
              <a:t>Принцип комплексно-тематического планирования с учётом </a:t>
            </a:r>
            <a:r>
              <a:rPr lang="ru-RU" b="1" dirty="0" smtClean="0">
                <a:solidFill>
                  <a:srgbClr val="663300"/>
                </a:solidFill>
              </a:rPr>
              <a:t>ФГОС.</a:t>
            </a:r>
            <a:endParaRPr lang="ru-RU" b="1" dirty="0" smtClean="0">
              <a:solidFill>
                <a:srgbClr val="66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b="1" dirty="0" smtClean="0">
                <a:solidFill>
                  <a:srgbClr val="663300"/>
                </a:solidFill>
              </a:rPr>
              <a:t>Принцип соответствия содержанию программы.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r>
              <a:rPr lang="ru-RU" b="1" dirty="0" smtClean="0">
                <a:solidFill>
                  <a:srgbClr val="663300"/>
                </a:solidFill>
              </a:rPr>
              <a:t>Соответствие педагогическим принципам: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663300"/>
                </a:solidFill>
              </a:rPr>
              <a:t>учёт возрастных особенностей;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663300"/>
                </a:solidFill>
              </a:rPr>
              <a:t>учёт физических возможностей;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663300"/>
                </a:solidFill>
              </a:rPr>
              <a:t>распределение учебного материала по принципу возрастания и чередования нагрузки.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2"/>
              </a:buBlip>
            </a:pPr>
            <a:endParaRPr lang="ru-RU" b="1" dirty="0" smtClean="0"/>
          </a:p>
        </p:txBody>
      </p:sp>
      <p:sp>
        <p:nvSpPr>
          <p:cNvPr id="165893" name="WordArt 5"/>
          <p:cNvSpPr>
            <a:spLocks noChangeArrowheads="1" noChangeShapeType="1" noTextEdit="1"/>
          </p:cNvSpPr>
          <p:nvPr/>
        </p:nvSpPr>
        <p:spPr bwMode="auto">
          <a:xfrm>
            <a:off x="357188" y="285750"/>
            <a:ext cx="6851650" cy="208756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Top"/>
              <a:lightRig rig="legacyNormal3" dir="b"/>
            </a:scene3d>
            <a:sp3d extrusionH="8874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00">
                    <a:alpha val="54901"/>
                  </a:srgbClr>
                </a:solidFill>
                <a:latin typeface="Impact"/>
              </a:rPr>
              <a:t>Принципы построения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00">
                    <a:alpha val="54901"/>
                  </a:srgbClr>
                </a:solidFill>
                <a:latin typeface="Impact"/>
              </a:rPr>
              <a:t> и проведения занятий: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5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  <p:bldP spid="1658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7" name="WordArt 11"/>
          <p:cNvSpPr>
            <a:spLocks noChangeArrowheads="1" noChangeShapeType="1" noTextEdit="1"/>
          </p:cNvSpPr>
          <p:nvPr/>
        </p:nvSpPr>
        <p:spPr bwMode="auto">
          <a:xfrm>
            <a:off x="1187450" y="404813"/>
            <a:ext cx="7488238" cy="90963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Top"/>
              <a:lightRig rig="legacyNormal3" dir="b"/>
            </a:scene3d>
            <a:sp3d extrusionH="8874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00FF00">
                    <a:alpha val="49019"/>
                  </a:srgbClr>
                </a:solidFill>
                <a:latin typeface="Impact"/>
              </a:rPr>
              <a:t>Достижения детей:</a:t>
            </a:r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341438"/>
            <a:ext cx="4691063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    </a:t>
            </a:r>
            <a:r>
              <a:rPr lang="ru-RU" sz="2600" b="1" dirty="0" smtClean="0">
                <a:solidFill>
                  <a:srgbClr val="663300"/>
                </a:solidFill>
                <a:latin typeface="Monotype Corsiva" pitchFamily="66" charset="0"/>
              </a:rPr>
              <a:t>После первого года обучения дети получают следующие знания, умения и навыки :знают назначение спортивного зала и правила поведения в нем, умеют ориентироваться в зале, строиться в шеренгу. Умеют выполнять ритмические танцы и комплексы упражнений под музыку. Овладевают навыками ритмической ходьбы. Умеют хлопать и топать в такт музыки. Умеют в музыкально-подвижной игре представлять различные образы (зверей, птиц, растений, фигуры и т. д. </a:t>
            </a:r>
          </a:p>
        </p:txBody>
      </p:sp>
      <p:pic>
        <p:nvPicPr>
          <p:cNvPr id="173065" name="Picture 9" descr="DSC0327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993073">
            <a:off x="5334520" y="1391980"/>
            <a:ext cx="3084465" cy="2291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7DD2B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3066" name="Picture 10" descr="DSC0328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 rot="20880198">
            <a:off x="5216379" y="3742938"/>
            <a:ext cx="3275040" cy="2420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7DD2B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3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73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73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73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7" grpId="0" animBg="1"/>
      <p:bldP spid="1730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#4_18_P.Mauriat_Love is blu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358188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Содержимое 5" descr="Копия 3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928662" y="1428736"/>
            <a:ext cx="7035800" cy="4873625"/>
          </a:xfrm>
          <a:solidFill>
            <a:srgbClr val="FFFFFF">
              <a:shade val="85000"/>
            </a:srgbClr>
          </a:solidFill>
          <a:ln w="190500" cap="sq">
            <a:solidFill>
              <a:srgbClr val="07DD2B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785786" y="214290"/>
            <a:ext cx="592982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Top"/>
              <a:lightRig rig="threePt" dir="t"/>
            </a:scene3d>
            <a:flatTx/>
          </a:bodyPr>
          <a:lstStyle/>
          <a:p>
            <a:pPr algn="ctr">
              <a:defRPr/>
            </a:pPr>
            <a:r>
              <a:rPr lang="ru-RU" sz="5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              </a:t>
            </a:r>
            <a:r>
              <a:rPr lang="ru-RU" sz="5400" b="1" i="1" dirty="0">
                <a:ln w="10541" cmpd="sng">
                  <a:solidFill>
                    <a:srgbClr val="1C3B11"/>
                  </a:solidFill>
                  <a:prstDash val="solid"/>
                </a:ln>
                <a:gradFill flip="none" rotWithShape="1">
                  <a:gsLst>
                    <a:gs pos="0">
                      <a:srgbClr val="BCFEC9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Мы танцуем.</a:t>
            </a:r>
            <a:endParaRPr lang="ru-RU" sz="5400" b="1" dirty="0">
              <a:ln w="10541" cmpd="sng">
                <a:solidFill>
                  <a:srgbClr val="1C3B11"/>
                </a:solidFill>
                <a:prstDash val="solid"/>
              </a:ln>
              <a:gradFill flip="none" rotWithShape="1">
                <a:gsLst>
                  <a:gs pos="0">
                    <a:srgbClr val="BCFEC9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8">
      <a:dk1>
        <a:sysClr val="windowText" lastClr="000000"/>
      </a:dk1>
      <a:lt1>
        <a:sysClr val="window" lastClr="FFFFFF"/>
      </a:lt1>
      <a:dk2>
        <a:srgbClr val="B7E2A9"/>
      </a:dk2>
      <a:lt2>
        <a:srgbClr val="DBF5F9"/>
      </a:lt2>
      <a:accent1>
        <a:srgbClr val="54A838"/>
      </a:accent1>
      <a:accent2>
        <a:srgbClr val="54A838"/>
      </a:accent2>
      <a:accent3>
        <a:srgbClr val="CAE9C0"/>
      </a:accent3>
      <a:accent4>
        <a:srgbClr val="7CCA62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851</TotalTime>
  <Words>703</Words>
  <Application>Microsoft Office PowerPoint</Application>
  <PresentationFormat>Экран (4:3)</PresentationFormat>
  <Paragraphs>76</Paragraphs>
  <Slides>20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танцевально-ритмической гимнастики  тайм-степ  на занятиях  «Са-фи-дансе»</vt:lpstr>
      <vt:lpstr>Танцы, разучиваемые на занятиях по  «Са-фи-дансе», мы показываем на развлечениях и праздниках.</vt:lpstr>
      <vt:lpstr>Презентация PowerPoint</vt:lpstr>
      <vt:lpstr>Презентация PowerPoint</vt:lpstr>
      <vt:lpstr>     Мы  за здоровый  образ жизни!!!</vt:lpstr>
      <vt:lpstr>Презентация PowerPoint</vt:lpstr>
    </vt:vector>
  </TitlesOfParts>
  <Company>Колобок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окружающей среды в детском саду для детей младшего возраста</dc:title>
  <dc:creator>Татьна Павловна</dc:creator>
  <cp:lastModifiedBy>admin</cp:lastModifiedBy>
  <cp:revision>64</cp:revision>
  <dcterms:created xsi:type="dcterms:W3CDTF">2010-05-12T05:30:55Z</dcterms:created>
  <dcterms:modified xsi:type="dcterms:W3CDTF">2016-02-29T13:58:45Z</dcterms:modified>
</cp:coreProperties>
</file>